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283" r:id="rId4"/>
    <p:sldId id="300" r:id="rId5"/>
    <p:sldId id="353" r:id="rId6"/>
    <p:sldId id="354" r:id="rId7"/>
    <p:sldId id="329" r:id="rId8"/>
    <p:sldId id="359" r:id="rId9"/>
    <p:sldId id="360" r:id="rId10"/>
    <p:sldId id="355" r:id="rId11"/>
    <p:sldId id="356" r:id="rId12"/>
    <p:sldId id="361" r:id="rId13"/>
    <p:sldId id="362" r:id="rId14"/>
    <p:sldId id="363" r:id="rId15"/>
    <p:sldId id="358" r:id="rId16"/>
    <p:sldId id="309" r:id="rId17"/>
    <p:sldId id="340" r:id="rId18"/>
    <p:sldId id="313" r:id="rId19"/>
    <p:sldId id="339" r:id="rId20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9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30.gif"/><Relationship Id="rId2" Type="http://schemas.openxmlformats.org/officeDocument/2006/relationships/image" Target="../media/image25.gif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26.gif"/><Relationship Id="rId15" Type="http://schemas.openxmlformats.org/officeDocument/2006/relationships/image" Target="../media/image10.png"/><Relationship Id="rId10" Type="http://schemas.openxmlformats.org/officeDocument/2006/relationships/image" Target="../media/image29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32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118625" y="3129848"/>
            <a:ext cx="8962877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Совещание в режиме ВКС для специалистов муниципальных органов управления образованием, ответственных за реализацию регионального проекта «Современная школа» на территории муниципальных образований Республики Башкортостан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91" y="471756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06.04.2021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95" y="630443"/>
            <a:ext cx="1437999" cy="11467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3655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Центры «Точка роста»</a:t>
            </a:r>
            <a:br>
              <a:rPr lang="ru-RU" dirty="0"/>
            </a:br>
            <a:r>
              <a:rPr lang="ru-RU" dirty="0"/>
              <a:t>Республики Башкортостан 2021-2023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349" y="2168525"/>
            <a:ext cx="5491163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207</a:t>
            </a:r>
            <a:r>
              <a:rPr lang="ru-RU" b="1" dirty="0"/>
              <a:t> школ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28</a:t>
            </a:r>
            <a:r>
              <a:rPr lang="ru-RU" b="1" dirty="0"/>
              <a:t> школ с низкими образовательными результатами </a:t>
            </a:r>
            <a:br>
              <a:rPr lang="ru-RU" b="1" dirty="0"/>
            </a:br>
            <a:r>
              <a:rPr lang="ru-RU" b="1" dirty="0"/>
              <a:t>(данные </a:t>
            </a:r>
            <a:r>
              <a:rPr lang="ru-RU" b="1" dirty="0" err="1"/>
              <a:t>Рособрнадзора</a:t>
            </a:r>
            <a:r>
              <a:rPr lang="ru-RU" b="1" dirty="0"/>
              <a:t> на 2020-2021 гг.)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b="1" dirty="0"/>
              <a:t> малокомплектные школы </a:t>
            </a:r>
            <a:br>
              <a:rPr lang="ru-RU" b="1" dirty="0"/>
            </a:br>
            <a:r>
              <a:rPr lang="ru-RU" b="1" dirty="0"/>
              <a:t>(приказ МОН РБ от 05.11.2020 № 1069)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147</a:t>
            </a:r>
            <a:r>
              <a:rPr lang="ru-RU" b="1" dirty="0"/>
              <a:t> школ оснащаются профильным комплектом оборудования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60</a:t>
            </a:r>
            <a:r>
              <a:rPr lang="ru-RU" b="1" dirty="0"/>
              <a:t> школ оснащаются стандартным комплектом оборудования</a:t>
            </a:r>
          </a:p>
          <a:p>
            <a:endParaRPr lang="ru-RU" b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077427" y="2185984"/>
            <a:ext cx="230505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/>
              <a:t>216 школ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172676" y="4344194"/>
            <a:ext cx="230505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/>
              <a:t>215 школ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2113528" y="1436222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</a:t>
            </a:r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7979909" y="1490988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</a:t>
            </a:r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077427" y="3595223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20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8617"/>
            <a:ext cx="9639300" cy="917575"/>
          </a:xfrm>
        </p:spPr>
        <p:txBody>
          <a:bodyPr>
            <a:normAutofit/>
          </a:bodyPr>
          <a:lstStyle/>
          <a:p>
            <a:r>
              <a:rPr lang="ru-RU" dirty="0"/>
              <a:t>Инфраструктурный лист </a:t>
            </a:r>
            <a:r>
              <a:rPr lang="ru-RU" sz="2400" dirty="0"/>
              <a:t>(приказ от 18.03.2021 № 415)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12217"/>
              </p:ext>
            </p:extLst>
          </p:nvPr>
        </p:nvGraphicFramePr>
        <p:xfrm>
          <a:off x="867657" y="1126688"/>
          <a:ext cx="10919531" cy="5731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8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127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1. Цифровые лаборатории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биологии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химии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физике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ученическая (физика, химия, 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2. Ноутбук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3. МФУ (принтер, сканер, копир)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27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4. Учебное оборудование  (естественно-научная направленность)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Комплект посуды и оборудования для ученических опытов (физика, химия, биология).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влажных препаратов демонстрационный (биология)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гербариев демонстрационный  (биология)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Комплект коллекций демонстрационный (по разным темам курса биологии)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Демонстрационное оборудование (химия)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коллекций из списка (химия)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Оборудование для демонстрационных опытов (физика)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Оборудование для лабораторных работ и ученических опытов (на базе комплектов для ОГЭ) (физика)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316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5. Учебное оборудование  (технологическая направленность)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Образовательный набор по механике, </a:t>
                      </a:r>
                      <a:r>
                        <a:rPr lang="ru-RU" sz="1400" b="0" u="none" strike="noStrike" dirty="0" err="1">
                          <a:effectLst/>
                        </a:rPr>
                        <a:t>мехатронике</a:t>
                      </a:r>
                      <a:r>
                        <a:rPr lang="ru-RU" sz="1400" b="0" u="none" strike="noStrike" dirty="0">
                          <a:effectLst/>
                        </a:rPr>
                        <a:t>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Четырёхосевой учебный робот-манипулятор с модульными сменными насадками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6. Комплект химических реактивов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СТАНДАРТ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547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/>
          <a:lstStyle/>
          <a:p>
            <a:r>
              <a:rPr lang="ru-RU" dirty="0"/>
              <a:t>Зонирование и дизайн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825" y="2021091"/>
            <a:ext cx="50477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логотип</a:t>
            </a:r>
            <a:b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стиля?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веб</a:t>
            </a:r>
            <a:b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 каких случаях использовать</a:t>
            </a:r>
            <a:r>
              <a:rPr lang="en-US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«Образование»?</a:t>
            </a:r>
            <a:endParaRPr lang="en-US" sz="20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264" y="2078930"/>
            <a:ext cx="442428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b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br>
              <a: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4264" y="3454214"/>
            <a:ext cx="48814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 РЕКОМЕНДАЦИИ ПО: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3020" y="1161355"/>
            <a:ext cx="4233343" cy="90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/>
              <a:t>Руководство по фирменному стилю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41842" y="1161355"/>
            <a:ext cx="4233343" cy="90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/>
              <a:t>Руководство по дизайну помещений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6270" y="5349603"/>
            <a:ext cx="513013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87" y="5389970"/>
            <a:ext cx="1435911" cy="11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4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Заключений соглашений в ГИИС Электронный бюджет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6654" y="1816100"/>
            <a:ext cx="1043869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Результаты: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Создана (обновлена) материально-техническая база для реализации программ основного общего образования естественно-научной и технологической направленностей и программ дополнительного образования соответствующей направленности 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</a:t>
            </a:r>
          </a:p>
          <a:p>
            <a:pPr lvl="0" algn="just">
              <a:lnSpc>
                <a:spcPct val="107000"/>
              </a:lnSpc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На базе общеобразовательных организаций созданы и функционируют детские технопарки «</a:t>
            </a:r>
            <a:r>
              <a:rPr lang="ru-RU" sz="2000" b="1" dirty="0" err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Кванториум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11750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Заключений соглашений в ГИИС Электронный бюджет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251843"/>
            <a:ext cx="9272587" cy="5215829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895850" y="4540250"/>
            <a:ext cx="958850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43600" y="4540250"/>
            <a:ext cx="582810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93618" y="4540250"/>
            <a:ext cx="1448991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Прямоугольник 18"/>
          <p:cNvSpPr/>
          <p:nvPr/>
        </p:nvSpPr>
        <p:spPr>
          <a:xfrm>
            <a:off x="5259387" y="5380038"/>
            <a:ext cx="1368425" cy="354012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9387" y="5360713"/>
            <a:ext cx="1368425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Редактируемые разделы</a:t>
            </a:r>
          </a:p>
        </p:txBody>
      </p:sp>
    </p:spTree>
    <p:extLst>
      <p:ext uri="{BB962C8B-B14F-4D97-AF65-F5344CB8AC3E}">
        <p14:creationId xmlns:p14="http://schemas.microsoft.com/office/powerpoint/2010/main" val="24378097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форум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Когда? 	</a:t>
            </a:r>
            <a:r>
              <a:rPr lang="ru-RU" sz="2000" dirty="0">
                <a:solidFill>
                  <a:schemeClr val="tx1"/>
                </a:solidFill>
              </a:rPr>
              <a:t>30 апреля 2021 года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Где? 		</a:t>
            </a:r>
            <a:r>
              <a:rPr lang="ru-RU" sz="2000" dirty="0">
                <a:solidFill>
                  <a:schemeClr val="tx1"/>
                </a:solidFill>
              </a:rPr>
              <a:t>Альшеевский район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Для чего? 	</a:t>
            </a:r>
            <a:r>
              <a:rPr lang="ru-RU" sz="2000" dirty="0">
                <a:solidFill>
                  <a:schemeClr val="tx1"/>
                </a:solidFill>
              </a:rPr>
              <a:t>Подведение итогов работы центров «Точка роста», созданных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	в 2019,	2020 годах в Республике Башкортостан;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		планирование работы центров «Точка роста» в 2021 году.</a:t>
            </a:r>
          </a:p>
        </p:txBody>
      </p:sp>
    </p:spTree>
    <p:extLst>
      <p:ext uri="{BB962C8B-B14F-4D97-AF65-F5344CB8AC3E}">
        <p14:creationId xmlns:p14="http://schemas.microsoft.com/office/powerpoint/2010/main" val="9020789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hlinkClick r:id="rId5"/>
              </a:rPr>
              <a:t>http://vcht.center/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университет Российского движения 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https://rdsh.education/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https://t.me/joinchat/J0_WEBYIj7jxUL7G1s6Iug</a:t>
            </a:r>
            <a:r>
              <a:rPr lang="ru-RU" dirty="0"/>
              <a:t>  </a:t>
            </a:r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https://t.me/joinchat/FwMR1hUstUUnjeTn9NZMyA</a:t>
            </a:r>
            <a:r>
              <a:rPr lang="ru-RU" dirty="0"/>
              <a:t>   </a:t>
            </a:r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https://t.me/joinchat/J0_WEBSoW-UapV2Q5e9PCA</a:t>
            </a:r>
            <a:r>
              <a:rPr lang="ru-RU" dirty="0"/>
              <a:t>  </a:t>
            </a:r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https://t.me/joinchat/J0_WEEV-QNZIzKQ4z5ZH7A</a:t>
            </a:r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https://t.me/joinchat/G57p7TdZ3SJFPzWs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https://t.me/joinchat/FiqY06ndEOmBWRZs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https://t.me/joinchat/Hb2Nr3KnebUf2mgj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https://t.me/joinchat/A6oLnBN908nXGPMOH8RB1Q</a:t>
            </a:r>
            <a:r>
              <a:rPr lang="ru-RU" dirty="0"/>
              <a:t> </a:t>
            </a:r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 обновлении нормативно-правовой базы по созданию и обеспечению функционирования центров образования естественно-научного и технологического профилей «Точка роста» в 2021 году.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формировании соглашений (дополнительных соглашений) о реализации регионального проекта «Современная школа» на территории муниципальных образований Республики Башкортостан в ГИИС «Электронный бюджет».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подготовке к проведению регионального форума центров образования естественно-научного и технологического профилей «Точка роста» Республики Башкортостан.</a:t>
            </a:r>
            <a:endParaRPr lang="ru-RU" sz="20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469404" y="1720490"/>
            <a:ext cx="6288584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1058264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244484" y="1205850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921234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6943724" y="1810024"/>
            <a:ext cx="4886325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Приказ от 01.02.2021 № 37 </a:t>
            </a:r>
            <a:br>
              <a:rPr lang="ru-RU" sz="2000" b="1" dirty="0"/>
            </a:br>
            <a:r>
              <a:rPr lang="ru-RU" sz="2000" dirty="0"/>
              <a:t>«Об утверждении методик расчета показателей федеральных проектов национального проекта «Образование»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711" y="2643918"/>
            <a:ext cx="50497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endParaRPr lang="en-US" b="1" dirty="0">
              <a:solidFill>
                <a:srgbClr val="333E48"/>
              </a:solidFill>
              <a:latin typeface="Arial"/>
              <a:cs typeface="Arial"/>
              <a:sym typeface="Arial"/>
            </a:endParaRP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65199" y="2523999"/>
            <a:ext cx="4225295" cy="41196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Нормативно-правовая база Республики Башкортостан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1902689"/>
            <a:ext cx="5148312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Правительства Республики Башкортостан </a:t>
            </a:r>
            <a:br>
              <a:rPr lang="ru-RU" sz="2000" b="1" dirty="0"/>
            </a:br>
            <a:r>
              <a:rPr lang="ru-RU" sz="2000" b="1" dirty="0"/>
              <a:t>от 29 октября 2018 года № 1059-р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 региональном координаторе создания центров образования цифрового и гуманитарного профилей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об утверждении комплекса мер </a:t>
            </a:r>
            <a:br>
              <a:rPr lang="ru-RU" sz="2000" dirty="0"/>
            </a:br>
            <a:r>
              <a:rPr lang="ru-RU" sz="2000" dirty="0"/>
              <a:t>по созданию центров образования цифрового и гуманитарного профилей на 2019-2024 годы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об утверждении концепции создания центров образования цифрового и гуманитарного профилей на 2019-2024 годы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1104899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4686882" y="1205851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967869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6338522" y="1739787"/>
            <a:ext cx="5472113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Правительства Республики Башкортостан </a:t>
            </a:r>
            <a:br>
              <a:rPr lang="ru-RU" sz="2000" b="1" dirty="0"/>
            </a:br>
            <a:r>
              <a:rPr lang="ru-RU" sz="2000" b="1" dirty="0"/>
              <a:t>от 20 января 2021 года № 12-р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 региональном координаторе создания и функционирования центров образования естественно-научной и технологической направленностей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об утверждении комплекса мер по созданию  и функционированию центров образования естественно-научной и технологической направленностей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об утверждении концепции создания  и функционирования центров образования естественно-научной и технологической направленностей»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539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/>
              <a:t>Приказы Министерства образования и науки </a:t>
            </a:r>
            <a:br>
              <a:rPr lang="ru-RU" sz="2400" dirty="0"/>
            </a:br>
            <a:r>
              <a:rPr lang="ru-RU" sz="2400" dirty="0"/>
              <a:t>Республики Башкортостан</a:t>
            </a:r>
            <a:endParaRPr sz="24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657225" y="1769835"/>
            <a:ext cx="11301413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Приказ от 03.02.2021 № 141 «О создании и функционировании в общеобразовательных организациях, расположенных в сельской местности и малых городах, центров образования естественно-научной, и технологической направленностей «Точка роста» в 2021 году» </a:t>
            </a:r>
            <a:r>
              <a:rPr lang="ru-RU" sz="2000" b="1" dirty="0">
                <a:solidFill>
                  <a:srgbClr val="FF0000"/>
                </a:solidFill>
              </a:rPr>
              <a:t>(отменен приказом МОН РБ от 11.03.2021 №360)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Приказ от 11.03.2021 № 361 «О создании и функционировании в общеобразовательных организациях, расположенных в сельской местности и малых городах Республики Башкортостан, центров образования естественно-научной и технологической направленностей «Точка роста» в 2021 году»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Приказ от 18.03.2021 № 415 «Об утверждении инфраструктурного листа для создания и функционирования в общеобразовательных организациях, расположенных в сельской местности и малых городах, центров образования естественно-научной, и технологической направленностей «Точка роста» в 2021 году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i="1" dirty="0">
                <a:solidFill>
                  <a:schemeClr val="tx1"/>
                </a:solidFill>
              </a:rPr>
              <a:t>Проект приказа «Об утверждении проекта зонирования центров «Точка роста» планируемых к созданию в 2021 году»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4076043" y="1223578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274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9139238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/>
              <a:t>МОНИТОРИНГ И КОНТРОЛЬ</a:t>
            </a: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657225" y="1769835"/>
            <a:ext cx="11301413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Письмо ФГАОУ ДПО «Академия Минпросвещения России» от 24.03.2021 № 888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«О направлении форм мониторинга»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1. Форма мониторинга работ по приведению площадок центров образования естественно-научной и технологической направленностей в соответствии с методическими рекомендациями </a:t>
            </a:r>
            <a:r>
              <a:rPr lang="ru-RU" sz="2000" b="1" dirty="0">
                <a:solidFill>
                  <a:srgbClr val="C00000"/>
                </a:solidFill>
              </a:rPr>
              <a:t>(25 июля года - промежуточный, 25 августа года - итоговый)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2. Форма ежеквартального мониторинга выполнения показателей создания и функционирования центров образования естественно-научной и технологической направленностей </a:t>
            </a:r>
            <a:r>
              <a:rPr lang="ru-RU" sz="2000" b="1" dirty="0">
                <a:solidFill>
                  <a:srgbClr val="C00000"/>
                </a:solidFill>
              </a:rPr>
              <a:t>(1 октября 2021 года)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3. Форма ежеквартального мониторинга выполнения показателей функционирования деятельности центров «Точка роста» (для созданных в 2019-2020 годах и функционирующих сущностей)</a:t>
            </a:r>
            <a:r>
              <a:rPr lang="ru-RU" sz="2000" b="1" dirty="0">
                <a:solidFill>
                  <a:srgbClr val="C00000"/>
                </a:solidFill>
              </a:rPr>
              <a:t> (1 октября 2021 года)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4104618" y="1066807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34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/>
              <a:t>МОНИТОРИНГ И КОНТРОЛЬ</a:t>
            </a: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899" y="1551882"/>
            <a:ext cx="5495926" cy="5143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Письма Министерства образования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науки Республики Башкортостан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от 05.04.2021 № 04-05/270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«О запросе информации»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исполнение: до 09.04.2021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от 05.04.2021 № 04-05/275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«О верификации данных»</a:t>
            </a:r>
            <a:br>
              <a:rPr lang="en-US" sz="200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исполнение: до 11.04.2021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96" y="1617585"/>
            <a:ext cx="3136553" cy="44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61" y="2675782"/>
            <a:ext cx="3377477" cy="4182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81" y="1019483"/>
            <a:ext cx="35847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10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1638</Words>
  <Application>Microsoft Office PowerPoint</Application>
  <PresentationFormat>Широкоэкранный</PresentationFormat>
  <Paragraphs>279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</vt:lpstr>
      <vt:lpstr>Arial Narrow</vt:lpstr>
      <vt:lpstr>Calibri</vt:lpstr>
      <vt:lpstr>Calibri Light</vt:lpstr>
      <vt:lpstr>Helvetica</vt:lpstr>
      <vt:lpstr>Roboto</vt:lpstr>
      <vt:lpstr>Тема Office</vt:lpstr>
      <vt:lpstr>Совещание в режиме ВКС для специалистов муниципальных органов управления образованием, ответственных за реализацию регионального проекта «Современная школа» на территории муниципальных образований Республики Башкортостан</vt:lpstr>
      <vt:lpstr>Повестка:</vt:lpstr>
      <vt:lpstr>Методическая основа реализации проекта</vt:lpstr>
      <vt:lpstr>Образовательные направления Центров «Точка роста»:</vt:lpstr>
      <vt:lpstr>Нормативно-правовая база Республики Башкортостан</vt:lpstr>
      <vt:lpstr>Приказы Министерства образования и науки  Республики Башкортостан</vt:lpstr>
      <vt:lpstr>Документы на уровне образовательных организаций, информационная открытость</vt:lpstr>
      <vt:lpstr>МОНИТОРИНГ И КОНТРОЛЬ</vt:lpstr>
      <vt:lpstr>МОНИТОРИНГ И КОНТРОЛЬ</vt:lpstr>
      <vt:lpstr>Центры «Точка роста» Республики Башкортостан 2021-2023</vt:lpstr>
      <vt:lpstr>Инфраструктурный лист (приказ от 18.03.2021 № 415)</vt:lpstr>
      <vt:lpstr>Зонирование и дизайн</vt:lpstr>
      <vt:lpstr>Заключений соглашений в ГИИС Электронный бюджет</vt:lpstr>
      <vt:lpstr>Заключений соглашений в ГИИС Электронный бюджет</vt:lpstr>
      <vt:lpstr>Региональный форум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Birsk_imr</cp:lastModifiedBy>
  <cp:revision>157</cp:revision>
  <cp:lastPrinted>2021-02-03T08:49:17Z</cp:lastPrinted>
  <dcterms:modified xsi:type="dcterms:W3CDTF">2021-04-08T11:26:13Z</dcterms:modified>
</cp:coreProperties>
</file>